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69" r:id="rId4"/>
    <p:sldId id="263" r:id="rId5"/>
    <p:sldId id="257" r:id="rId6"/>
    <p:sldId id="290" r:id="rId7"/>
    <p:sldId id="258" r:id="rId8"/>
    <p:sldId id="259" r:id="rId9"/>
    <p:sldId id="272" r:id="rId10"/>
    <p:sldId id="262" r:id="rId11"/>
    <p:sldId id="291" r:id="rId12"/>
    <p:sldId id="260" r:id="rId13"/>
    <p:sldId id="261" r:id="rId14"/>
    <p:sldId id="268" r:id="rId15"/>
    <p:sldId id="266" r:id="rId16"/>
    <p:sldId id="267" r:id="rId17"/>
    <p:sldId id="292" r:id="rId18"/>
    <p:sldId id="283" r:id="rId19"/>
    <p:sldId id="264" r:id="rId20"/>
    <p:sldId id="265" r:id="rId21"/>
    <p:sldId id="270" r:id="rId22"/>
    <p:sldId id="271" r:id="rId23"/>
    <p:sldId id="273" r:id="rId24"/>
    <p:sldId id="274" r:id="rId25"/>
    <p:sldId id="281" r:id="rId26"/>
    <p:sldId id="275" r:id="rId27"/>
    <p:sldId id="276" r:id="rId28"/>
    <p:sldId id="277" r:id="rId29"/>
    <p:sldId id="278" r:id="rId30"/>
    <p:sldId id="279" r:id="rId31"/>
    <p:sldId id="282" r:id="rId32"/>
    <p:sldId id="280" r:id="rId33"/>
    <p:sldId id="284" r:id="rId34"/>
    <p:sldId id="285" r:id="rId35"/>
    <p:sldId id="286" r:id="rId36"/>
    <p:sldId id="287" r:id="rId37"/>
    <p:sldId id="289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2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9405-EE0B-43A7-9BA9-B4D0E264A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F02C2-941D-4140-8F85-B85C26485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D4D2C-C182-477E-AC8B-82E863C80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27D6C-8799-4C5C-B079-473F1E1F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827AA-34AE-4FB7-8CEA-5CDF78CF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2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34F12-4884-4FC5-9495-D78F598F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A0AD4-83D1-4784-AF94-DF0793831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609CA-48BD-4B82-B981-CDED2A047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7B6E6-F8C1-40E1-98C5-89098367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C4A7F-9083-43A0-91A2-C7A4E0B38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FC44FD-25A9-4FEF-AEC4-2F5A0D57F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FF8E7D-EF8C-422E-9491-69036FD0F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57104-C161-4D16-836E-AEC791E7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04265-FB92-4EF0-B43A-D689E01BC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7465D-3AF9-4454-911C-A35C4FBE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9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5362E-59AE-47AA-AE13-36B7C9ECA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2F42-7B1F-43A0-B2E1-7E116ABD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729E3-A2F4-42AD-854C-817AF83BD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EAEBE-F12F-4165-A92F-868B5682B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1AA64-7D3D-4A2E-911A-0CAE2B7E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23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36BA-1B95-45DB-AC1D-8CD756E3F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6DB7D-5F45-4630-BE17-1BAA5F0E5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C9A32-71AD-4DB7-9FC2-29DC8102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DE74A-A853-467E-9D69-07E9B928C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35E1F-FF98-4FE5-9107-8B666E6A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2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9D92-8AB9-4050-91A7-01D2CCC9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D72E1-2CC0-4D43-9EF3-A9B52FF22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97AB5-D521-4B00-BFDB-96E72EA9D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ACEFC-93EA-4B7C-B391-DA352F22B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E4ADA-AEA6-4FEC-B141-190F27B5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7BD72-F6F0-4F3B-827E-1BB7D7E1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58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3E2B5-7175-4BC5-B462-CB5986214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83B15-E266-4D72-92B5-13A37A2E1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C7436-D31E-42DB-99D9-E0850A91E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4F009-DB4B-4DF1-8F75-B62D0BF3F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C4BC9-C334-4D36-92A8-DE32CFDD7D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8CA1A-6D26-4EDC-A037-65D05528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00744-F168-4FAC-B5A2-6469F24B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C07114-9F02-43BD-A0FC-7A820CD6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9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25F6-82B5-4730-92BF-E618B14A9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5C20B-04B6-43AA-8D25-D1FE2A3EF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FA36F-0489-461C-9917-2FDBE5BF2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DBB05-C84B-416F-9B67-2657A707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7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DC12B-F017-4CAA-A1EE-CAD69895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69810-CE9C-4023-A82D-D489F2D89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6F2F6-0515-465E-8B45-524EC73F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0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BDA5-7372-45BD-9F20-6401B0136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3C0A9-7B2B-4C2B-86D1-102E2181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15B19-C82E-4E43-A41C-A30B995DA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5575E-6241-4BA8-BA4A-18EFCE93A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87CCF-E883-4390-9671-D7D4D106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2D610-1BF0-4F3D-849C-6D8B9DF7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57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55F1-EF29-45FF-9002-F08773F4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76B88-58A2-479F-802F-5E4E4955A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9D276-C62E-4E8A-A0EF-F6E9E7C41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93AF7-5154-4178-AE6B-B68436032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66ED1-3431-4B49-9087-0DE8D830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659E1-846E-4D4F-8B8D-5FA0AF64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3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CC3994-2AB2-4B9F-8374-9116D870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EE496-1C78-488E-841A-DE5FD6F9F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6BC93-F59B-4FFA-A3DC-536C36643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8D2AE-43A5-4CFE-9A02-F1888B1CD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69402-D0C7-42DF-BD20-7A4CDEC97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134E-172D-485C-A0EE-EEE61CEAA1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43D155-0E95-4F68-9363-D4F539AD29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32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7BE4-A717-40BC-8709-E2691EDB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troubleshoot subroutine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A927F-4ED4-4BDD-955A-6F8B3978E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766" y="1786999"/>
            <a:ext cx="9880007" cy="277054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4DF9FA-92F5-417D-9DEE-0FF3B7C3D0A4}"/>
              </a:ext>
            </a:extLst>
          </p:cNvPr>
          <p:cNvCxnSpPr/>
          <p:nvPr/>
        </p:nvCxnSpPr>
        <p:spPr>
          <a:xfrm flipH="1">
            <a:off x="1476260" y="2302525"/>
            <a:ext cx="6610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594CE1-643F-4AC8-905E-FD4171757EBD}"/>
              </a:ext>
            </a:extLst>
          </p:cNvPr>
          <p:cNvSpPr txBox="1"/>
          <p:nvPr/>
        </p:nvSpPr>
        <p:spPr>
          <a:xfrm>
            <a:off x="144138" y="2128876"/>
            <a:ext cx="1388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 “F8”to step each line</a:t>
            </a:r>
          </a:p>
        </p:txBody>
      </p:sp>
    </p:spTree>
    <p:extLst>
      <p:ext uri="{BB962C8B-B14F-4D97-AF65-F5344CB8AC3E}">
        <p14:creationId xmlns:p14="http://schemas.microsoft.com/office/powerpoint/2010/main" val="976117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FA55-7C56-4B65-85FA-C7B01EBA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troubleshoot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8FC9E9-9E6D-4D8C-BBEF-6F4511DBA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496" y="2793627"/>
            <a:ext cx="5362461" cy="283098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E24E4E-D901-4AE1-86AA-5522F837B654}"/>
              </a:ext>
            </a:extLst>
          </p:cNvPr>
          <p:cNvCxnSpPr/>
          <p:nvPr/>
        </p:nvCxnSpPr>
        <p:spPr>
          <a:xfrm flipV="1">
            <a:off x="4792337" y="2335576"/>
            <a:ext cx="407624" cy="71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003D7E-21B2-4901-8201-C82C9CF77985}"/>
              </a:ext>
            </a:extLst>
          </p:cNvPr>
          <p:cNvSpPr txBox="1"/>
          <p:nvPr/>
        </p:nvSpPr>
        <p:spPr>
          <a:xfrm>
            <a:off x="4693186" y="1689245"/>
            <a:ext cx="2313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Put a break point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B2B6A-4C06-43F6-9002-93D1CE20FF9E}"/>
              </a:ext>
            </a:extLst>
          </p:cNvPr>
          <p:cNvSpPr txBox="1"/>
          <p:nvPr/>
        </p:nvSpPr>
        <p:spPr>
          <a:xfrm>
            <a:off x="487496" y="1641272"/>
            <a:ext cx="2313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In excel type in the function and press enter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3159BA-E892-4C0C-B0BA-E9343BFEA66F}"/>
              </a:ext>
            </a:extLst>
          </p:cNvPr>
          <p:cNvCxnSpPr/>
          <p:nvPr/>
        </p:nvCxnSpPr>
        <p:spPr>
          <a:xfrm flipV="1">
            <a:off x="1366092" y="2588964"/>
            <a:ext cx="0" cy="4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0E895CD-512D-45C0-8B1E-D5D4AF56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898" y="3504320"/>
            <a:ext cx="4573606" cy="298855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5932B4-BA06-41AE-8CDC-65955BB49F57}"/>
              </a:ext>
            </a:extLst>
          </p:cNvPr>
          <p:cNvCxnSpPr/>
          <p:nvPr/>
        </p:nvCxnSpPr>
        <p:spPr>
          <a:xfrm flipV="1">
            <a:off x="9507557" y="2651401"/>
            <a:ext cx="308472" cy="276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98E6E2-3833-4615-BB01-9AA497F4CB3B}"/>
              </a:ext>
            </a:extLst>
          </p:cNvPr>
          <p:cNvSpPr txBox="1"/>
          <p:nvPr/>
        </p:nvSpPr>
        <p:spPr>
          <a:xfrm>
            <a:off x="9164199" y="2002115"/>
            <a:ext cx="231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Result here</a:t>
            </a:r>
          </a:p>
        </p:txBody>
      </p:sp>
    </p:spTree>
    <p:extLst>
      <p:ext uri="{BB962C8B-B14F-4D97-AF65-F5344CB8AC3E}">
        <p14:creationId xmlns:p14="http://schemas.microsoft.com/office/powerpoint/2010/main" val="3132562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7F44-9941-480D-807A-2E4FA1AE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B34300-75E7-4B44-886B-F78EAF133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1894"/>
            <a:ext cx="5486400" cy="33242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4474E0-D9A1-4C9A-BABA-9C688701E906}"/>
              </a:ext>
            </a:extLst>
          </p:cNvPr>
          <p:cNvCxnSpPr/>
          <p:nvPr/>
        </p:nvCxnSpPr>
        <p:spPr>
          <a:xfrm flipV="1">
            <a:off x="3966072" y="3922005"/>
            <a:ext cx="3944039" cy="528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6498D-4941-406F-B25C-4C7C56B63FF4}"/>
              </a:ext>
            </a:extLst>
          </p:cNvPr>
          <p:cNvSpPr txBox="1"/>
          <p:nvPr/>
        </p:nvSpPr>
        <p:spPr>
          <a:xfrm>
            <a:off x="7943161" y="3734718"/>
            <a:ext cx="384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functions have arguments</a:t>
            </a:r>
          </a:p>
        </p:txBody>
      </p:sp>
    </p:spTree>
    <p:extLst>
      <p:ext uri="{BB962C8B-B14F-4D97-AF65-F5344CB8AC3E}">
        <p14:creationId xmlns:p14="http://schemas.microsoft.com/office/powerpoint/2010/main" val="3203939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6FF6-1F2A-4ED3-A207-92393B0D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50B0A-AC22-4D8A-8816-2665845CA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42" y="2291516"/>
            <a:ext cx="7997327" cy="2031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41E5BC-5475-4466-9217-582EF11C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769" y="4924132"/>
            <a:ext cx="3190875" cy="12096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C63553-2E95-43DB-AC24-F76E00704674}"/>
              </a:ext>
            </a:extLst>
          </p:cNvPr>
          <p:cNvCxnSpPr/>
          <p:nvPr/>
        </p:nvCxnSpPr>
        <p:spPr>
          <a:xfrm>
            <a:off x="6764357" y="2974554"/>
            <a:ext cx="1575412" cy="2258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23A49E-FCD4-4D4F-B36F-829284F99DCF}"/>
              </a:ext>
            </a:extLst>
          </p:cNvPr>
          <p:cNvCxnSpPr>
            <a:cxnSpLocks/>
          </p:cNvCxnSpPr>
          <p:nvPr/>
        </p:nvCxnSpPr>
        <p:spPr>
          <a:xfrm flipH="1">
            <a:off x="2478795" y="3084723"/>
            <a:ext cx="914400" cy="2049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A87E19-BD69-47AB-B119-4F4E269171CD}"/>
              </a:ext>
            </a:extLst>
          </p:cNvPr>
          <p:cNvSpPr txBox="1"/>
          <p:nvPr/>
        </p:nvSpPr>
        <p:spPr>
          <a:xfrm>
            <a:off x="1200839" y="5233012"/>
            <a:ext cx="2192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be the same name with Functions!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E0FE89-E1F0-4C79-8F1E-A2994D5B4BF2}"/>
              </a:ext>
            </a:extLst>
          </p:cNvPr>
          <p:cNvCxnSpPr>
            <a:cxnSpLocks/>
          </p:cNvCxnSpPr>
          <p:nvPr/>
        </p:nvCxnSpPr>
        <p:spPr>
          <a:xfrm>
            <a:off x="8130448" y="2875402"/>
            <a:ext cx="1013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99DCBE-479D-46A5-9140-67BA64C2AF2F}"/>
              </a:ext>
            </a:extLst>
          </p:cNvPr>
          <p:cNvSpPr txBox="1"/>
          <p:nvPr/>
        </p:nvSpPr>
        <p:spPr>
          <a:xfrm>
            <a:off x="9161444" y="2716936"/>
            <a:ext cx="268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output is double </a:t>
            </a:r>
          </a:p>
        </p:txBody>
      </p:sp>
    </p:spTree>
    <p:extLst>
      <p:ext uri="{BB962C8B-B14F-4D97-AF65-F5344CB8AC3E}">
        <p14:creationId xmlns:p14="http://schemas.microsoft.com/office/powerpoint/2010/main" val="1050565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D659-314C-4BD9-92DF-5C2D0B77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borrow excel functions as well…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78F835-08F3-4D0D-8B6D-20486E149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9579"/>
            <a:ext cx="7496175" cy="1123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F1AD3C-05EB-414C-B422-ED98DD12298D}"/>
              </a:ext>
            </a:extLst>
          </p:cNvPr>
          <p:cNvCxnSpPr>
            <a:cxnSpLocks/>
          </p:cNvCxnSpPr>
          <p:nvPr/>
        </p:nvCxnSpPr>
        <p:spPr>
          <a:xfrm>
            <a:off x="3254593" y="2347573"/>
            <a:ext cx="0" cy="74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481E68-A095-4B23-8895-8B5D6A8E5B34}"/>
              </a:ext>
            </a:extLst>
          </p:cNvPr>
          <p:cNvSpPr txBox="1"/>
          <p:nvPr/>
        </p:nvSpPr>
        <p:spPr>
          <a:xfrm>
            <a:off x="2225963" y="3112656"/>
            <a:ext cx="2807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Excel worksheet function find max over a range of number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FE9AA-8FBA-435F-81A0-A1F7D6D660AF}"/>
              </a:ext>
            </a:extLst>
          </p:cNvPr>
          <p:cNvSpPr txBox="1"/>
          <p:nvPr/>
        </p:nvSpPr>
        <p:spPr>
          <a:xfrm>
            <a:off x="5754256" y="3204363"/>
            <a:ext cx="2807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Excel worksheet function find min over a range of number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C890A4-3286-47DC-8433-01A54E425622}"/>
              </a:ext>
            </a:extLst>
          </p:cNvPr>
          <p:cNvCxnSpPr>
            <a:cxnSpLocks/>
          </p:cNvCxnSpPr>
          <p:nvPr/>
        </p:nvCxnSpPr>
        <p:spPr>
          <a:xfrm>
            <a:off x="6898913" y="2391843"/>
            <a:ext cx="0" cy="57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12200EE-A3EF-4F13-892E-9840AFA5F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16" y="4697268"/>
            <a:ext cx="43243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0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866B-E588-44A7-8E96-01D71888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28663" cy="1353506"/>
          </a:xfrm>
        </p:spPr>
        <p:txBody>
          <a:bodyPr/>
          <a:lstStyle/>
          <a:p>
            <a:r>
              <a:rPr lang="en-US" dirty="0"/>
              <a:t>Convert a user-defined </a:t>
            </a:r>
            <a:r>
              <a:rPr lang="en-US" b="1" dirty="0">
                <a:solidFill>
                  <a:srgbClr val="FF0000"/>
                </a:solidFill>
              </a:rPr>
              <a:t>function</a:t>
            </a:r>
            <a:r>
              <a:rPr lang="en-US" dirty="0"/>
              <a:t> to excel add-in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39FBD-89AE-43A3-8EBF-A4C67D53F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the self defined function to .</a:t>
            </a:r>
            <a:r>
              <a:rPr lang="en-US" dirty="0" err="1"/>
              <a:t>xlam</a:t>
            </a:r>
            <a:r>
              <a:rPr lang="en-US" dirty="0"/>
              <a:t> file format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BD775-42F4-4095-8C4C-B27968EA9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52" y="2794573"/>
            <a:ext cx="9316598" cy="338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07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2627D-94BC-42E2-BF05-FE4ECB44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3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338EF-7FDE-4F9A-B04D-E8445E17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11" y="991518"/>
            <a:ext cx="10758889" cy="5185445"/>
          </a:xfrm>
        </p:spPr>
        <p:txBody>
          <a:bodyPr/>
          <a:lstStyle/>
          <a:p>
            <a:r>
              <a:rPr lang="en-US" dirty="0"/>
              <a:t>If a new workbook wants to use the function, click “file”-&gt; “options”-&gt; “Add-ins” and lick “go” at the bottom and “browse” and find the “</a:t>
            </a:r>
            <a:r>
              <a:rPr lang="en-US" dirty="0" err="1"/>
              <a:t>xlam</a:t>
            </a:r>
            <a:r>
              <a:rPr lang="en-US" dirty="0"/>
              <a:t>” file we saved earlier on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1755D-142D-4453-AF81-FDDE81184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09" y="1990239"/>
            <a:ext cx="5931735" cy="450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5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C1480-03C8-4270-97BA-95028470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programming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2F3D9D-D327-41B7-A20B-E57B35EE9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418" y="1984919"/>
            <a:ext cx="6886575" cy="3724275"/>
          </a:xfrm>
        </p:spPr>
      </p:pic>
    </p:spTree>
    <p:extLst>
      <p:ext uri="{BB962C8B-B14F-4D97-AF65-F5344CB8AC3E}">
        <p14:creationId xmlns:p14="http://schemas.microsoft.com/office/powerpoint/2010/main" val="3187954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F13B-65FB-43CD-9527-1F302753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982C3-A3DF-4A88-9BDD-994D1FB37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56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B06D-D93C-4DB4-B99E-CCF2092D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E0E20E-D833-4342-B2F4-953012FD7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9935" y="2008853"/>
            <a:ext cx="5120720" cy="3583421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28ACF9-139A-4254-A8F4-CB9EDCDB3E77}"/>
              </a:ext>
            </a:extLst>
          </p:cNvPr>
          <p:cNvCxnSpPr>
            <a:cxnSpLocks/>
          </p:cNvCxnSpPr>
          <p:nvPr/>
        </p:nvCxnSpPr>
        <p:spPr>
          <a:xfrm flipH="1">
            <a:off x="3128790" y="3200399"/>
            <a:ext cx="1035587" cy="101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EE23A1-68E1-401A-8D94-41A948C73FF0}"/>
              </a:ext>
            </a:extLst>
          </p:cNvPr>
          <p:cNvSpPr txBox="1"/>
          <p:nvPr/>
        </p:nvSpPr>
        <p:spPr>
          <a:xfrm>
            <a:off x="197143" y="2886116"/>
            <a:ext cx="3227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declare variable here, the variable k is available for both “sub one” and “Funky” functions. </a:t>
            </a:r>
            <a:r>
              <a:rPr lang="en-US" dirty="0">
                <a:solidFill>
                  <a:srgbClr val="FF0000"/>
                </a:solidFill>
              </a:rPr>
              <a:t>Modular level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92AAFE-4B2A-4C61-A844-42B786254E86}"/>
              </a:ext>
            </a:extLst>
          </p:cNvPr>
          <p:cNvCxnSpPr/>
          <p:nvPr/>
        </p:nvCxnSpPr>
        <p:spPr>
          <a:xfrm flipV="1">
            <a:off x="7359267" y="2787267"/>
            <a:ext cx="1156772" cy="374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040C23-1198-448A-AEED-0E478665CD7E}"/>
              </a:ext>
            </a:extLst>
          </p:cNvPr>
          <p:cNvSpPr txBox="1"/>
          <p:nvPr/>
        </p:nvSpPr>
        <p:spPr>
          <a:xfrm>
            <a:off x="8635103" y="2600235"/>
            <a:ext cx="2423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declare variable R here, it available for both modules. </a:t>
            </a:r>
            <a:r>
              <a:rPr lang="en-US" dirty="0">
                <a:solidFill>
                  <a:srgbClr val="FF0000"/>
                </a:solidFill>
              </a:rPr>
              <a:t>Workbook level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DD2960-797C-46BB-B23C-1D8FCB68D09A}"/>
              </a:ext>
            </a:extLst>
          </p:cNvPr>
          <p:cNvCxnSpPr>
            <a:cxnSpLocks/>
          </p:cNvCxnSpPr>
          <p:nvPr/>
        </p:nvCxnSpPr>
        <p:spPr>
          <a:xfrm flipH="1">
            <a:off x="2842352" y="4632994"/>
            <a:ext cx="1000413" cy="412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01F61B-AEB1-4456-9198-8886B2EBADA2}"/>
              </a:ext>
            </a:extLst>
          </p:cNvPr>
          <p:cNvSpPr txBox="1"/>
          <p:nvPr/>
        </p:nvSpPr>
        <p:spPr>
          <a:xfrm>
            <a:off x="705079" y="4668944"/>
            <a:ext cx="2423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y is only available for “Funky” function</a:t>
            </a:r>
          </a:p>
        </p:txBody>
      </p:sp>
    </p:spTree>
    <p:extLst>
      <p:ext uri="{BB962C8B-B14F-4D97-AF65-F5344CB8AC3E}">
        <p14:creationId xmlns:p14="http://schemas.microsoft.com/office/powerpoint/2010/main" val="43165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B791-4347-453A-B27B-5EA40BF9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VBA?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0735C-F381-4844-B967-97FA5FB7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VBA is commonly used to automate Excel with macros,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add new user defined worksheet functions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(UDFs) and react to Excel events</a:t>
            </a:r>
          </a:p>
          <a:p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User can create customized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99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686E-129E-4DF6-9ACD-41595225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16" y="0"/>
            <a:ext cx="10318215" cy="980501"/>
          </a:xfrm>
        </p:spPr>
        <p:txBody>
          <a:bodyPr/>
          <a:lstStyle/>
          <a:p>
            <a:r>
              <a:rPr lang="en-US" dirty="0"/>
              <a:t>Objects, properties, method and events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CB95BB-7DA9-4FCE-B02D-24B8B3311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865" y="1138201"/>
            <a:ext cx="4572000" cy="216823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3D44E2-8386-47B3-ABD5-1B073DF3756A}"/>
              </a:ext>
            </a:extLst>
          </p:cNvPr>
          <p:cNvCxnSpPr>
            <a:cxnSpLocks/>
          </p:cNvCxnSpPr>
          <p:nvPr/>
        </p:nvCxnSpPr>
        <p:spPr>
          <a:xfrm>
            <a:off x="6007865" y="3106824"/>
            <a:ext cx="2034448" cy="77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447537-7A8A-4B97-9E39-82C4FA5D07C8}"/>
              </a:ext>
            </a:extLst>
          </p:cNvPr>
          <p:cNvSpPr txBox="1"/>
          <p:nvPr/>
        </p:nvSpPr>
        <p:spPr>
          <a:xfrm>
            <a:off x="8130448" y="2583710"/>
            <a:ext cx="373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workbook ‘project6’ and worksheets “Main”, range B16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2E2280-0D4B-4B0D-9542-A64F46E3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499" y="3740094"/>
            <a:ext cx="4534803" cy="1892280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848F0F3D-D448-4C77-95DE-E0FAE2E10E78}"/>
              </a:ext>
            </a:extLst>
          </p:cNvPr>
          <p:cNvSpPr/>
          <p:nvPr/>
        </p:nvSpPr>
        <p:spPr>
          <a:xfrm>
            <a:off x="5772839" y="4759736"/>
            <a:ext cx="315816" cy="7855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D4183F-725B-46BD-ACE1-45D841FD435F}"/>
              </a:ext>
            </a:extLst>
          </p:cNvPr>
          <p:cNvCxnSpPr>
            <a:cxnSpLocks/>
          </p:cNvCxnSpPr>
          <p:nvPr/>
        </p:nvCxnSpPr>
        <p:spPr>
          <a:xfrm flipV="1">
            <a:off x="6103347" y="5152498"/>
            <a:ext cx="7821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B3798F-6F50-4F14-86EB-E403ED6B1EEA}"/>
              </a:ext>
            </a:extLst>
          </p:cNvPr>
          <p:cNvSpPr txBox="1"/>
          <p:nvPr/>
        </p:nvSpPr>
        <p:spPr>
          <a:xfrm>
            <a:off x="6900234" y="4940867"/>
            <a:ext cx="496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Access object’s properties, method and events</a:t>
            </a:r>
          </a:p>
        </p:txBody>
      </p:sp>
    </p:spTree>
    <p:extLst>
      <p:ext uri="{BB962C8B-B14F-4D97-AF65-F5344CB8AC3E}">
        <p14:creationId xmlns:p14="http://schemas.microsoft.com/office/powerpoint/2010/main" val="369540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ADE5-2540-44E0-9A25-942D6807B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81" y="365126"/>
            <a:ext cx="10582619" cy="452898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C14BE-7356-4EB6-A2FE-4E6AFE834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226" y="1088338"/>
            <a:ext cx="5984856" cy="29622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45F5C5-D03E-41A2-92F6-823F69E77819}"/>
              </a:ext>
            </a:extLst>
          </p:cNvPr>
          <p:cNvSpPr txBox="1"/>
          <p:nvPr/>
        </p:nvSpPr>
        <p:spPr>
          <a:xfrm>
            <a:off x="7666765" y="1836662"/>
            <a:ext cx="312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Correction “D:F”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288961-C9D4-42C1-A010-CA74CFA180AC}"/>
              </a:ext>
            </a:extLst>
          </p:cNvPr>
          <p:cNvCxnSpPr/>
          <p:nvPr/>
        </p:nvCxnSpPr>
        <p:spPr>
          <a:xfrm flipV="1">
            <a:off x="5723263" y="2084809"/>
            <a:ext cx="1520328" cy="12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1FD910-3FEC-4A40-992B-5CE9B2A39B5D}"/>
              </a:ext>
            </a:extLst>
          </p:cNvPr>
          <p:cNvCxnSpPr>
            <a:cxnSpLocks/>
          </p:cNvCxnSpPr>
          <p:nvPr/>
        </p:nvCxnSpPr>
        <p:spPr>
          <a:xfrm>
            <a:off x="5585552" y="2458076"/>
            <a:ext cx="1795750" cy="16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4050B8-3116-463B-B02C-7A60790721BB}"/>
              </a:ext>
            </a:extLst>
          </p:cNvPr>
          <p:cNvSpPr txBox="1"/>
          <p:nvPr/>
        </p:nvSpPr>
        <p:spPr>
          <a:xfrm>
            <a:off x="7666765" y="2273410"/>
            <a:ext cx="312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Correction “4:10”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72E2E-E864-4A86-A94E-6C1E11A9A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26" y="4938116"/>
            <a:ext cx="5600700" cy="15049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4323B5-01E6-4EFD-96E7-32CEAF042E5F}"/>
              </a:ext>
            </a:extLst>
          </p:cNvPr>
          <p:cNvCxnSpPr/>
          <p:nvPr/>
        </p:nvCxnSpPr>
        <p:spPr>
          <a:xfrm>
            <a:off x="6096000" y="5960125"/>
            <a:ext cx="213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4FC3C6-851F-48E8-B928-5F7D0C5BB404}"/>
              </a:ext>
            </a:extLst>
          </p:cNvPr>
          <p:cNvSpPr txBox="1"/>
          <p:nvPr/>
        </p:nvSpPr>
        <p:spPr>
          <a:xfrm>
            <a:off x="8361802" y="5775459"/>
            <a:ext cx="29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 sheet1, B1 cell data </a:t>
            </a:r>
          </a:p>
        </p:txBody>
      </p:sp>
    </p:spTree>
    <p:extLst>
      <p:ext uri="{BB962C8B-B14F-4D97-AF65-F5344CB8AC3E}">
        <p14:creationId xmlns:p14="http://schemas.microsoft.com/office/powerpoint/2010/main" val="829272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1267-865A-4DFC-8405-655097889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(</a:t>
            </a:r>
            <a:r>
              <a:rPr lang="en-US" dirty="0" err="1"/>
              <a:t>if,else</a:t>
            </a:r>
            <a:r>
              <a:rPr lang="en-US" dirty="0"/>
              <a:t>) statement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FD3D311-EEBB-4B47-B44E-904F8EC83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877" y="1690688"/>
            <a:ext cx="5943600" cy="3619500"/>
          </a:xfrm>
        </p:spPr>
      </p:pic>
    </p:spTree>
    <p:extLst>
      <p:ext uri="{BB962C8B-B14F-4D97-AF65-F5344CB8AC3E}">
        <p14:creationId xmlns:p14="http://schemas.microsoft.com/office/powerpoint/2010/main" val="678607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6312-90A0-43C2-BFDB-0A1CF83D4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65" y="89704"/>
            <a:ext cx="10615670" cy="615376"/>
          </a:xfrm>
        </p:spPr>
        <p:txBody>
          <a:bodyPr>
            <a:normAutofit fontScale="90000"/>
          </a:bodyPr>
          <a:lstStyle/>
          <a:p>
            <a:r>
              <a:rPr lang="en-US" dirty="0"/>
              <a:t>Iteration(Do loop)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065DFF-02F9-4D4F-8918-95B20D163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80503"/>
            <a:ext cx="3843969" cy="26667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288562-3C85-4254-8349-9AC76C923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234" y="1216847"/>
            <a:ext cx="3391771" cy="2517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0F338-D0CC-4452-BB93-CBEED50FD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903" y="3922680"/>
            <a:ext cx="3771900" cy="2628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223221-DF4E-469C-87C1-FEF3F26F584E}"/>
              </a:ext>
            </a:extLst>
          </p:cNvPr>
          <p:cNvSpPr txBox="1"/>
          <p:nvPr/>
        </p:nvSpPr>
        <p:spPr>
          <a:xfrm>
            <a:off x="5372302" y="57173"/>
            <a:ext cx="2931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pre-defined number of iterations. </a:t>
            </a:r>
            <a:r>
              <a:rPr lang="en-US" dirty="0" err="1"/>
              <a:t>Interate</a:t>
            </a:r>
            <a:r>
              <a:rPr lang="en-US" dirty="0"/>
              <a:t> until some condition is met </a:t>
            </a:r>
          </a:p>
        </p:txBody>
      </p:sp>
    </p:spTree>
    <p:extLst>
      <p:ext uri="{BB962C8B-B14F-4D97-AF65-F5344CB8AC3E}">
        <p14:creationId xmlns:p14="http://schemas.microsoft.com/office/powerpoint/2010/main" val="1511641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105D0-CC78-4FC0-8878-954205C01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78" y="20240"/>
            <a:ext cx="10417366" cy="615376"/>
          </a:xfrm>
        </p:spPr>
        <p:txBody>
          <a:bodyPr>
            <a:normAutofit fontScale="90000"/>
          </a:bodyPr>
          <a:lstStyle/>
          <a:p>
            <a:r>
              <a:rPr lang="en-US" dirty="0"/>
              <a:t>Iteration (</a:t>
            </a:r>
            <a:r>
              <a:rPr lang="en-US" dirty="0" err="1"/>
              <a:t>For..Next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E16C7-38A8-4D15-B6C9-E19AFF7F03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38978" y="964093"/>
            <a:ext cx="1054893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pre-defined number of iterations.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E308EC-47D0-443F-A203-2094B6FE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54" y="1601927"/>
            <a:ext cx="5739790" cy="2311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A1368-F1F0-4C9C-BEE7-9316D5B90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00572"/>
            <a:ext cx="3362426" cy="258345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C88501-D4EA-4C44-8E49-F895A9E18DEC}"/>
              </a:ext>
            </a:extLst>
          </p:cNvPr>
          <p:cNvCxnSpPr/>
          <p:nvPr/>
        </p:nvCxnSpPr>
        <p:spPr>
          <a:xfrm flipV="1">
            <a:off x="9458426" y="4605051"/>
            <a:ext cx="357603" cy="220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D9043D-DC24-4B64-A65F-A1AAC5AFDB89}"/>
              </a:ext>
            </a:extLst>
          </p:cNvPr>
          <p:cNvSpPr txBox="1"/>
          <p:nvPr/>
        </p:nvSpPr>
        <p:spPr>
          <a:xfrm>
            <a:off x="9827046" y="4100572"/>
            <a:ext cx="2005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how many 5s are there in the selected cells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2616AD-4FAB-49BD-97A4-20F8FBC30DE6}"/>
              </a:ext>
            </a:extLst>
          </p:cNvPr>
          <p:cNvSpPr txBox="1"/>
          <p:nvPr/>
        </p:nvSpPr>
        <p:spPr>
          <a:xfrm>
            <a:off x="1407182" y="4825388"/>
            <a:ext cx="2005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how many numbers can be divided by 3 or 5 (from 1 to 30)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1355A2-94B3-4096-9DA8-E645F4BE394D}"/>
              </a:ext>
            </a:extLst>
          </p:cNvPr>
          <p:cNvCxnSpPr/>
          <p:nvPr/>
        </p:nvCxnSpPr>
        <p:spPr>
          <a:xfrm>
            <a:off x="1861851" y="3429000"/>
            <a:ext cx="0" cy="1286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352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582C-B593-4FE8-8290-83D081F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vs vector  in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C896F-EE88-42CF-9923-2C49FD9DE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 : 2 or more row and  or more columns</a:t>
            </a:r>
          </a:p>
          <a:p>
            <a:r>
              <a:rPr lang="en-US" dirty="0"/>
              <a:t>Vector: either number of row or column is 1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4DB81-17A6-4FCE-A0D7-81310C2C2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11" y="3471268"/>
            <a:ext cx="8358130" cy="281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95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10CE-5CC9-4AB9-8924-0C11C0194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77" y="365125"/>
            <a:ext cx="10780923" cy="571309"/>
          </a:xfrm>
        </p:spPr>
        <p:txBody>
          <a:bodyPr>
            <a:normAutofit fontScale="90000"/>
          </a:bodyPr>
          <a:lstStyle/>
          <a:p>
            <a:r>
              <a:rPr lang="en-US" dirty="0"/>
              <a:t>Arrays in VBA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6AC0A-0376-4A04-A3DE-8C1DFBD08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41" y="1510351"/>
            <a:ext cx="10515600" cy="35717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7A60B5-C6DA-4CFF-A941-74E0A23A4C1E}"/>
              </a:ext>
            </a:extLst>
          </p:cNvPr>
          <p:cNvCxnSpPr/>
          <p:nvPr/>
        </p:nvCxnSpPr>
        <p:spPr>
          <a:xfrm flipH="1">
            <a:off x="7094863" y="3866920"/>
            <a:ext cx="1740665" cy="1994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E5AD46-8EC5-4CB1-B5B0-03A2E1FF08CC}"/>
              </a:ext>
            </a:extLst>
          </p:cNvPr>
          <p:cNvSpPr txBox="1"/>
          <p:nvPr/>
        </p:nvSpPr>
        <p:spPr>
          <a:xfrm>
            <a:off x="5600240" y="5794872"/>
            <a:ext cx="4667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row/col data in excel each element increases by 5</a:t>
            </a:r>
          </a:p>
        </p:txBody>
      </p:sp>
    </p:spTree>
    <p:extLst>
      <p:ext uri="{BB962C8B-B14F-4D97-AF65-F5344CB8AC3E}">
        <p14:creationId xmlns:p14="http://schemas.microsoft.com/office/powerpoint/2010/main" val="3655345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EDC7-80D9-4907-BF30-D1B3A6161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46" y="365126"/>
            <a:ext cx="10670754" cy="791646"/>
          </a:xfrm>
        </p:spPr>
        <p:txBody>
          <a:bodyPr/>
          <a:lstStyle/>
          <a:p>
            <a:r>
              <a:rPr lang="en-US" dirty="0"/>
              <a:t>Import excel array to VBA or vice </a:t>
            </a:r>
            <a:r>
              <a:rPr lang="en-US" dirty="0" err="1"/>
              <a:t>versera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70FCD4-6A0A-4A29-9C07-02B814B49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167" y="1501851"/>
            <a:ext cx="7677150" cy="212407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A56D82-7A40-4F02-9E1D-4EF79045427B}"/>
              </a:ext>
            </a:extLst>
          </p:cNvPr>
          <p:cNvCxnSpPr>
            <a:cxnSpLocks/>
          </p:cNvCxnSpPr>
          <p:nvPr/>
        </p:nvCxnSpPr>
        <p:spPr>
          <a:xfrm flipH="1">
            <a:off x="2269475" y="2563888"/>
            <a:ext cx="779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B6CCBC-1A67-4A0A-9747-109B411D3CC3}"/>
              </a:ext>
            </a:extLst>
          </p:cNvPr>
          <p:cNvSpPr txBox="1"/>
          <p:nvPr/>
        </p:nvSpPr>
        <p:spPr>
          <a:xfrm>
            <a:off x="539827" y="2324559"/>
            <a:ext cx="1839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array data from excel to VBA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C79A9D-813A-4720-9067-AC95610F1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448" y="4356540"/>
            <a:ext cx="6936954" cy="225439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C43859-324F-4E5D-A157-DB8B7ACD6BB5}"/>
              </a:ext>
            </a:extLst>
          </p:cNvPr>
          <p:cNvCxnSpPr/>
          <p:nvPr/>
        </p:nvCxnSpPr>
        <p:spPr>
          <a:xfrm flipH="1" flipV="1">
            <a:off x="2379643" y="4682169"/>
            <a:ext cx="1211856" cy="264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FBECED-5FAF-4B54-A277-7CA567D791CD}"/>
              </a:ext>
            </a:extLst>
          </p:cNvPr>
          <p:cNvSpPr txBox="1"/>
          <p:nvPr/>
        </p:nvSpPr>
        <p:spPr>
          <a:xfrm>
            <a:off x="220337" y="4294112"/>
            <a:ext cx="243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VBA local array as a (3,3) array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E4D2D0-4CC3-4574-8743-038309F5C076}"/>
              </a:ext>
            </a:extLst>
          </p:cNvPr>
          <p:cNvCxnSpPr>
            <a:cxnSpLocks/>
          </p:cNvCxnSpPr>
          <p:nvPr/>
        </p:nvCxnSpPr>
        <p:spPr>
          <a:xfrm flipH="1">
            <a:off x="2532043" y="5363377"/>
            <a:ext cx="1599282" cy="420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86EF33A-BEF1-414E-A4A9-C49AB58CCE55}"/>
              </a:ext>
            </a:extLst>
          </p:cNvPr>
          <p:cNvSpPr txBox="1"/>
          <p:nvPr/>
        </p:nvSpPr>
        <p:spPr>
          <a:xfrm>
            <a:off x="220337" y="5673520"/>
            <a:ext cx="243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 VBA array to excel</a:t>
            </a:r>
          </a:p>
        </p:txBody>
      </p:sp>
    </p:spTree>
    <p:extLst>
      <p:ext uri="{BB962C8B-B14F-4D97-AF65-F5344CB8AC3E}">
        <p14:creationId xmlns:p14="http://schemas.microsoft.com/office/powerpoint/2010/main" val="3246927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62AC-E549-4E8E-BBB8-9128C41C1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55" y="0"/>
            <a:ext cx="10515600" cy="1325563"/>
          </a:xfrm>
        </p:spPr>
        <p:txBody>
          <a:bodyPr/>
          <a:lstStyle/>
          <a:p>
            <a:r>
              <a:rPr lang="en-US" dirty="0"/>
              <a:t>Using arrays in subroutines and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47D338-9AED-4C54-B4F8-48A0C12C6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455" y="1950607"/>
            <a:ext cx="4372663" cy="11113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3A0BC-634D-4D6B-9A6D-21B0DAC58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29" y="4884612"/>
            <a:ext cx="5552502" cy="559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061DA-B1AE-4FF5-8B4F-AD300D7CB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626" y="1531119"/>
            <a:ext cx="6477919" cy="18978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9F5CA3-3140-45AE-9079-5D65BE7AA22C}"/>
              </a:ext>
            </a:extLst>
          </p:cNvPr>
          <p:cNvSpPr txBox="1"/>
          <p:nvPr/>
        </p:nvSpPr>
        <p:spPr>
          <a:xfrm>
            <a:off x="5783855" y="3527818"/>
            <a:ext cx="3613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count how numbers in selected range can be divided by n (user input)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B86BB6-EC72-4A23-AA67-F500C02FE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131" y="4329545"/>
            <a:ext cx="4523916" cy="222857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E92043-17CD-4AB7-ABF5-67B467A05294}"/>
              </a:ext>
            </a:extLst>
          </p:cNvPr>
          <p:cNvCxnSpPr/>
          <p:nvPr/>
        </p:nvCxnSpPr>
        <p:spPr>
          <a:xfrm>
            <a:off x="8802477" y="4549966"/>
            <a:ext cx="1872868" cy="18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71443F-295D-48BA-85E9-94C88C5A33B6}"/>
              </a:ext>
            </a:extLst>
          </p:cNvPr>
          <p:cNvSpPr txBox="1"/>
          <p:nvPr/>
        </p:nvSpPr>
        <p:spPr>
          <a:xfrm>
            <a:off x="10792055" y="4527933"/>
            <a:ext cx="126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</a:t>
            </a:r>
          </a:p>
        </p:txBody>
      </p:sp>
    </p:spTree>
    <p:extLst>
      <p:ext uri="{BB962C8B-B14F-4D97-AF65-F5344CB8AC3E}">
        <p14:creationId xmlns:p14="http://schemas.microsoft.com/office/powerpoint/2010/main" val="2496103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3076-3332-4D61-9B48-41AFADDAB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63" y="365126"/>
            <a:ext cx="10659737" cy="769612"/>
          </a:xfrm>
        </p:spPr>
        <p:txBody>
          <a:bodyPr/>
          <a:lstStyle/>
          <a:p>
            <a:r>
              <a:rPr lang="en-US" dirty="0"/>
              <a:t>Array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591C9B-5834-478F-808A-ABF0AC8E917B}"/>
              </a:ext>
            </a:extLst>
          </p:cNvPr>
          <p:cNvSpPr txBox="1"/>
          <p:nvPr/>
        </p:nvSpPr>
        <p:spPr>
          <a:xfrm>
            <a:off x="2776250" y="5523866"/>
            <a:ext cx="215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0B11D-5354-4E11-AEE2-15B8FD0E7857}"/>
              </a:ext>
            </a:extLst>
          </p:cNvPr>
          <p:cNvSpPr txBox="1"/>
          <p:nvPr/>
        </p:nvSpPr>
        <p:spPr>
          <a:xfrm>
            <a:off x="7590255" y="2365739"/>
            <a:ext cx="2511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Highlight these col/rows (instead of tying in single cell) and press </a:t>
            </a:r>
            <a:r>
              <a:rPr lang="en-US" b="1" dirty="0">
                <a:solidFill>
                  <a:srgbClr val="FF0000"/>
                </a:solidFill>
              </a:rPr>
              <a:t>“</a:t>
            </a:r>
            <a:r>
              <a:rPr lang="en-US" b="1" dirty="0" err="1">
                <a:solidFill>
                  <a:srgbClr val="FF0000"/>
                </a:solidFill>
              </a:rPr>
              <a:t>control+shift+enter</a:t>
            </a:r>
            <a:r>
              <a:rPr lang="en-US" b="1" dirty="0">
                <a:solidFill>
                  <a:srgbClr val="FF0000"/>
                </a:solidFill>
              </a:rPr>
              <a:t>”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4544B4-9DAB-492A-B07D-D1A9EF8C5645}"/>
              </a:ext>
            </a:extLst>
          </p:cNvPr>
          <p:cNvCxnSpPr/>
          <p:nvPr/>
        </p:nvCxnSpPr>
        <p:spPr>
          <a:xfrm flipV="1">
            <a:off x="3395737" y="5667343"/>
            <a:ext cx="1931624" cy="82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F0345F6-7B35-478F-B7AC-56BF6EBA6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391" y="3925184"/>
            <a:ext cx="3410787" cy="20722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B33F87-A6AC-4F61-A05D-27CA99B4B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178" y="3920649"/>
            <a:ext cx="2067352" cy="207674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3C99B80-BC62-4126-BCCF-089C44C3D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05" y="1323186"/>
            <a:ext cx="5120663" cy="237797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CE15D0-A0DA-4D30-B4EE-BF2794AA2ECF}"/>
              </a:ext>
            </a:extLst>
          </p:cNvPr>
          <p:cNvCxnSpPr/>
          <p:nvPr/>
        </p:nvCxnSpPr>
        <p:spPr>
          <a:xfrm>
            <a:off x="2678099" y="3100993"/>
            <a:ext cx="4813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772343-79A6-4BD9-A309-E2787144C468}"/>
              </a:ext>
            </a:extLst>
          </p:cNvPr>
          <p:cNvCxnSpPr>
            <a:cxnSpLocks/>
          </p:cNvCxnSpPr>
          <p:nvPr/>
        </p:nvCxnSpPr>
        <p:spPr>
          <a:xfrm>
            <a:off x="10543142" y="5893198"/>
            <a:ext cx="0" cy="28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A232A68-983C-4569-AAB8-158F960EED9A}"/>
              </a:ext>
            </a:extLst>
          </p:cNvPr>
          <p:cNvSpPr txBox="1"/>
          <p:nvPr/>
        </p:nvSpPr>
        <p:spPr>
          <a:xfrm>
            <a:off x="8482988" y="6178619"/>
            <a:ext cx="41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Hightlight</a:t>
            </a:r>
            <a:r>
              <a:rPr lang="en-US" dirty="0"/>
              <a:t> 3,3 array first and type in function and press “</a:t>
            </a:r>
            <a:r>
              <a:rPr lang="en-US" dirty="0" err="1"/>
              <a:t>control+shift+enter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4791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B3AE7-A749-4143-8B22-61D2A7B8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turn on Developer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1E388-5EAB-4A43-97DE-A3AA19EC2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File-&gt; options-&gt; customize ribbon-&gt; developer</a:t>
            </a:r>
          </a:p>
        </p:txBody>
      </p:sp>
    </p:spTree>
    <p:extLst>
      <p:ext uri="{BB962C8B-B14F-4D97-AF65-F5344CB8AC3E}">
        <p14:creationId xmlns:p14="http://schemas.microsoft.com/office/powerpoint/2010/main" val="212172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687C0-2587-4DA8-99C7-6D73C2448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63" y="365125"/>
            <a:ext cx="10659737" cy="681477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 diagonal elements from a square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52EC2C-1005-4AB1-A654-5DDA5E919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2083" y="1379385"/>
            <a:ext cx="6629400" cy="23050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8821DA-6023-40B2-9AE4-9B99B7294C39}"/>
              </a:ext>
            </a:extLst>
          </p:cNvPr>
          <p:cNvCxnSpPr/>
          <p:nvPr/>
        </p:nvCxnSpPr>
        <p:spPr>
          <a:xfrm flipH="1">
            <a:off x="2511846" y="1961002"/>
            <a:ext cx="1101687" cy="220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B71979-3DE3-4DDE-8267-18078E93E320}"/>
              </a:ext>
            </a:extLst>
          </p:cNvPr>
          <p:cNvSpPr txBox="1"/>
          <p:nvPr/>
        </p:nvSpPr>
        <p:spPr>
          <a:xfrm>
            <a:off x="396607" y="1961002"/>
            <a:ext cx="192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these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070CE2-3260-41B6-B7B5-87F8F8AC9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533" y="4059071"/>
            <a:ext cx="5997883" cy="243380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5D222E-F0EB-4EC1-AAD4-24A19150BD1B}"/>
              </a:ext>
            </a:extLst>
          </p:cNvPr>
          <p:cNvCxnSpPr/>
          <p:nvPr/>
        </p:nvCxnSpPr>
        <p:spPr>
          <a:xfrm flipH="1">
            <a:off x="2324559" y="5277080"/>
            <a:ext cx="1117524" cy="99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BBE61C2-40E7-4A9A-976F-849613CE463F}"/>
              </a:ext>
            </a:extLst>
          </p:cNvPr>
          <p:cNvSpPr txBox="1"/>
          <p:nvPr/>
        </p:nvSpPr>
        <p:spPr>
          <a:xfrm>
            <a:off x="694063" y="5275973"/>
            <a:ext cx="163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090124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DA1C-917E-4BEA-8D97-13BFC275F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687"/>
            <a:ext cx="10515600" cy="813680"/>
          </a:xfrm>
        </p:spPr>
        <p:txBody>
          <a:bodyPr/>
          <a:lstStyle/>
          <a:p>
            <a:r>
              <a:rPr lang="en-US" dirty="0" err="1"/>
              <a:t>ReDim</a:t>
            </a:r>
            <a:r>
              <a:rPr lang="en-US" dirty="0"/>
              <a:t> Preserver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5E12A0-A4D0-447A-A485-7F8992C7D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410" y="1370844"/>
            <a:ext cx="4284685" cy="14715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970AFF-2C76-4211-97F6-BC28E9D24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029" y="1370844"/>
            <a:ext cx="1895475" cy="1885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C75D8C-657B-432F-8C42-D421A9344D59}"/>
              </a:ext>
            </a:extLst>
          </p:cNvPr>
          <p:cNvSpPr txBox="1"/>
          <p:nvPr/>
        </p:nvSpPr>
        <p:spPr>
          <a:xfrm>
            <a:off x="9926198" y="1729648"/>
            <a:ext cx="2027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asking user for item until user press “cancel”. The array needs to be dynamic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1B9CF9-F749-4E7A-A60F-0E3D4D779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352" y="4233754"/>
            <a:ext cx="3360775" cy="697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1A99F4-0B51-4ACE-AD94-7F8895EBD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47" y="4367968"/>
            <a:ext cx="4486275" cy="223837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A2DC9D-5F70-4B39-999E-7B2AA425B8F1}"/>
              </a:ext>
            </a:extLst>
          </p:cNvPr>
          <p:cNvCxnSpPr>
            <a:endCxn id="10" idx="1"/>
          </p:cNvCxnSpPr>
          <p:nvPr/>
        </p:nvCxnSpPr>
        <p:spPr>
          <a:xfrm flipV="1">
            <a:off x="5188945" y="4582360"/>
            <a:ext cx="2225407" cy="694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905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4737-CF98-433B-A0D9-A8F26828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95" y="365126"/>
            <a:ext cx="10703805" cy="692494"/>
          </a:xfrm>
        </p:spPr>
        <p:txBody>
          <a:bodyPr>
            <a:normAutofit fontScale="90000"/>
          </a:bodyPr>
          <a:lstStyle/>
          <a:p>
            <a:r>
              <a:rPr lang="en-US" dirty="0"/>
              <a:t>Use string in VBA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DB98FB-CEEF-41CF-994D-310EAD343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995" y="1413363"/>
            <a:ext cx="6953250" cy="23812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73CAE-AF33-4ED1-8D6F-E74C99DE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893" y="4150356"/>
            <a:ext cx="4972050" cy="18764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F5F093-4AE4-4838-93D9-0D9644C6CE77}"/>
              </a:ext>
            </a:extLst>
          </p:cNvPr>
          <p:cNvCxnSpPr/>
          <p:nvPr/>
        </p:nvCxnSpPr>
        <p:spPr>
          <a:xfrm flipV="1">
            <a:off x="8009263" y="3794613"/>
            <a:ext cx="672029" cy="854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B05B76-C6B0-417E-A5A4-AB00FF704CD6}"/>
              </a:ext>
            </a:extLst>
          </p:cNvPr>
          <p:cNvSpPr txBox="1"/>
          <p:nvPr/>
        </p:nvSpPr>
        <p:spPr>
          <a:xfrm>
            <a:off x="8681292" y="3558448"/>
            <a:ext cx="2212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A(): unknown sized vector</a:t>
            </a:r>
          </a:p>
        </p:txBody>
      </p:sp>
    </p:spTree>
    <p:extLst>
      <p:ext uri="{BB962C8B-B14F-4D97-AF65-F5344CB8AC3E}">
        <p14:creationId xmlns:p14="http://schemas.microsoft.com/office/powerpoint/2010/main" val="157694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E08D-2D37-4077-B26E-7C1888EDC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80" y="365126"/>
            <a:ext cx="10648720" cy="692494"/>
          </a:xfrm>
        </p:spPr>
        <p:txBody>
          <a:bodyPr>
            <a:normAutofit fontScale="90000"/>
          </a:bodyPr>
          <a:lstStyle/>
          <a:p>
            <a:r>
              <a:rPr lang="en-US" dirty="0"/>
              <a:t>VBA example of array function for separating strings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8C575-8FB4-4F92-BFEC-4B6D803F0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918" y="1385267"/>
            <a:ext cx="3486944" cy="12843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69C10-C901-4993-AD58-DB3CEDC4C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364" y="1746866"/>
            <a:ext cx="5238750" cy="7905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06D2C6-4332-4FCA-8A00-6233D1735A7D}"/>
              </a:ext>
            </a:extLst>
          </p:cNvPr>
          <p:cNvCxnSpPr/>
          <p:nvPr/>
        </p:nvCxnSpPr>
        <p:spPr>
          <a:xfrm>
            <a:off x="5166911" y="2142153"/>
            <a:ext cx="12889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6E8333B-0065-4ACF-8D5D-D5D3A9C5D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36" y="3094097"/>
            <a:ext cx="5753016" cy="314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182AF-9797-49FA-B45E-DE35116D5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933" y="5331030"/>
            <a:ext cx="3602515" cy="28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85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CE4BC-1B46-40CA-A122-DC1F407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4528"/>
          </a:xfrm>
        </p:spPr>
        <p:txBody>
          <a:bodyPr/>
          <a:lstStyle/>
          <a:p>
            <a:r>
              <a:rPr lang="en-US" dirty="0"/>
              <a:t>Exporting data from excel to .txt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F7C001-2B9C-4761-BDC8-67DA36F26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2151"/>
            <a:ext cx="7424451" cy="185245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0C4AC2-350E-419A-A27E-C1FEE10BB401}"/>
              </a:ext>
            </a:extLst>
          </p:cNvPr>
          <p:cNvCxnSpPr/>
          <p:nvPr/>
        </p:nvCxnSpPr>
        <p:spPr>
          <a:xfrm>
            <a:off x="3899971" y="2875402"/>
            <a:ext cx="3117774" cy="22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C83C0C-ADEC-443C-962E-EC2C6A263AD2}"/>
              </a:ext>
            </a:extLst>
          </p:cNvPr>
          <p:cNvSpPr txBox="1"/>
          <p:nvPr/>
        </p:nvSpPr>
        <p:spPr>
          <a:xfrm>
            <a:off x="6720289" y="5343181"/>
            <a:ext cx="500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 user input information into a text file.</a:t>
            </a:r>
          </a:p>
        </p:txBody>
      </p:sp>
    </p:spTree>
    <p:extLst>
      <p:ext uri="{BB962C8B-B14F-4D97-AF65-F5344CB8AC3E}">
        <p14:creationId xmlns:p14="http://schemas.microsoft.com/office/powerpoint/2010/main" val="1873512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C39A9-4FA3-4639-96C8-84DC2F7A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0798"/>
          </a:xfrm>
        </p:spPr>
        <p:txBody>
          <a:bodyPr/>
          <a:lstStyle/>
          <a:p>
            <a:r>
              <a:rPr lang="en-US" dirty="0"/>
              <a:t>Importing data from .txt 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03D22B-6B61-4822-A6F5-24132466B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635" y="1785069"/>
            <a:ext cx="7346787" cy="328786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B5377D-0400-4CDB-98E3-88DC9FE0A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972" y="3018450"/>
            <a:ext cx="6798899" cy="18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27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FC1C-E031-476B-A5DB-FB3BC2BEE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376"/>
          </a:xfrm>
        </p:spPr>
        <p:txBody>
          <a:bodyPr>
            <a:normAutofit fontScale="90000"/>
          </a:bodyPr>
          <a:lstStyle/>
          <a:p>
            <a:r>
              <a:rPr lang="en-US" dirty="0"/>
              <a:t>worksheet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00CB61-842F-4E9B-99E0-2DCE5C956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18" y="1350025"/>
            <a:ext cx="5232424" cy="25609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4440E7-CD1B-4E81-BE10-A1592CE8A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42" y="3894700"/>
            <a:ext cx="5317354" cy="245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4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2EA45-4DB5-4505-B3AE-E1114DC92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7579"/>
          </a:xfrm>
        </p:spPr>
        <p:txBody>
          <a:bodyPr/>
          <a:lstStyle/>
          <a:p>
            <a:r>
              <a:rPr lang="en-US" dirty="0"/>
              <a:t>Iteration through worksheet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F618DF-5526-405E-9A1D-80B46BD94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225" y="1548473"/>
            <a:ext cx="5057775" cy="21336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3115A7-5CD8-4F31-8116-888A436D1031}"/>
              </a:ext>
            </a:extLst>
          </p:cNvPr>
          <p:cNvCxnSpPr/>
          <p:nvPr/>
        </p:nvCxnSpPr>
        <p:spPr>
          <a:xfrm>
            <a:off x="3525398" y="2699133"/>
            <a:ext cx="33270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4D76C2-EECD-4512-9D01-85A2833352DA}"/>
              </a:ext>
            </a:extLst>
          </p:cNvPr>
          <p:cNvSpPr txBox="1"/>
          <p:nvPr/>
        </p:nvSpPr>
        <p:spPr>
          <a:xfrm>
            <a:off x="6940627" y="2489812"/>
            <a:ext cx="384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Put7 into  each worksheet cell B2 </a:t>
            </a:r>
          </a:p>
        </p:txBody>
      </p:sp>
    </p:spTree>
    <p:extLst>
      <p:ext uri="{BB962C8B-B14F-4D97-AF65-F5344CB8AC3E}">
        <p14:creationId xmlns:p14="http://schemas.microsoft.com/office/powerpoint/2010/main" val="1446972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F68A-79B4-4C28-9A44-F723B07A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workbooks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870FA-56A1-4CBE-815E-C33858D81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419" y="1522045"/>
            <a:ext cx="6664287" cy="20672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A01F80-9E4F-42DB-9462-48D49AD56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530" y="3852731"/>
            <a:ext cx="5515778" cy="264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86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8226D-EC1D-467E-80D3-03BA615E9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0798"/>
          </a:xfrm>
        </p:spPr>
        <p:txBody>
          <a:bodyPr/>
          <a:lstStyle/>
          <a:p>
            <a:r>
              <a:rPr lang="en-US" dirty="0"/>
              <a:t>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30DDB1-B66F-4B80-9409-FDDEFB5EC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667" y="1418001"/>
            <a:ext cx="8686540" cy="4351338"/>
          </a:xfrm>
        </p:spPr>
      </p:pic>
    </p:spTree>
    <p:extLst>
      <p:ext uri="{BB962C8B-B14F-4D97-AF65-F5344CB8AC3E}">
        <p14:creationId xmlns:p14="http://schemas.microsoft.com/office/powerpoint/2010/main" val="50978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13FC7-6871-4E9F-B76F-B7273B71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VBA file format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490D8E-C61A-42AC-8B63-87B65121F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3597"/>
            <a:ext cx="10515600" cy="2634729"/>
          </a:xfrm>
        </p:spPr>
      </p:pic>
    </p:spTree>
    <p:extLst>
      <p:ext uri="{BB962C8B-B14F-4D97-AF65-F5344CB8AC3E}">
        <p14:creationId xmlns:p14="http://schemas.microsoft.com/office/powerpoint/2010/main" val="1504822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D1B4-AFB4-4391-922B-D7C39BCF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1" y="-97583"/>
            <a:ext cx="10515600" cy="1325563"/>
          </a:xfrm>
        </p:spPr>
        <p:txBody>
          <a:bodyPr/>
          <a:lstStyle/>
          <a:p>
            <a:r>
              <a:rPr lang="en-US" dirty="0"/>
              <a:t>Advanced input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10B66-BC00-4F15-9107-59B81F0BC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23" y="881350"/>
            <a:ext cx="11012277" cy="5295614"/>
          </a:xfrm>
        </p:spPr>
        <p:txBody>
          <a:bodyPr/>
          <a:lstStyle/>
          <a:p>
            <a:r>
              <a:rPr lang="en-US" dirty="0" err="1"/>
              <a:t>Inputbox</a:t>
            </a:r>
            <a:r>
              <a:rPr lang="en-US" dirty="0"/>
              <a:t> function: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F04B8-B584-4DE3-A10D-F6D4E9F51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718" y="1085019"/>
            <a:ext cx="5475384" cy="1941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AB1E16-4BB7-413A-955A-F6DC47E61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797" y="4104153"/>
            <a:ext cx="6661533" cy="21692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BD1F3B-FEE6-41D6-8FB3-283012647614}"/>
              </a:ext>
            </a:extLst>
          </p:cNvPr>
          <p:cNvCxnSpPr/>
          <p:nvPr/>
        </p:nvCxnSpPr>
        <p:spPr>
          <a:xfrm flipH="1">
            <a:off x="3492347" y="5596569"/>
            <a:ext cx="1575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E15B19E-5515-436A-BE01-B0905492E74E}"/>
              </a:ext>
            </a:extLst>
          </p:cNvPr>
          <p:cNvSpPr txBox="1"/>
          <p:nvPr/>
        </p:nvSpPr>
        <p:spPr>
          <a:xfrm>
            <a:off x="0" y="5376231"/>
            <a:ext cx="3822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show this message “you didn’t enter anything, please try again”</a:t>
            </a:r>
          </a:p>
        </p:txBody>
      </p:sp>
    </p:spTree>
    <p:extLst>
      <p:ext uri="{BB962C8B-B14F-4D97-AF65-F5344CB8AC3E}">
        <p14:creationId xmlns:p14="http://schemas.microsoft.com/office/powerpoint/2010/main" val="3447456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2D5F-5A05-437A-8502-AE2FE5075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2157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085EAF-446E-404A-AC95-D64A179F6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687" y="1652530"/>
            <a:ext cx="6083216" cy="3037580"/>
          </a:xfrm>
        </p:spPr>
      </p:pic>
    </p:spTree>
    <p:extLst>
      <p:ext uri="{BB962C8B-B14F-4D97-AF65-F5344CB8AC3E}">
        <p14:creationId xmlns:p14="http://schemas.microsoft.com/office/powerpoint/2010/main" val="304743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5BDC0-DD6A-4964-A147-2969618D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638"/>
            <a:ext cx="10515600" cy="1045034"/>
          </a:xfrm>
        </p:spPr>
        <p:txBody>
          <a:bodyPr/>
          <a:lstStyle/>
          <a:p>
            <a:r>
              <a:rPr lang="en-US" dirty="0"/>
              <a:t>Advanced </a:t>
            </a:r>
            <a:r>
              <a:rPr lang="en-US" dirty="0" err="1"/>
              <a:t>messagebox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817E88-E7A8-4106-9F89-A22FA49DD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80672"/>
            <a:ext cx="4726818" cy="30379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87FBE-9536-4ECE-91EC-58254CE7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665" y="3092440"/>
            <a:ext cx="4376200" cy="286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5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4DC03-B56C-43C4-8D35-F92A4B62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7579"/>
          </a:xfrm>
        </p:spPr>
        <p:txBody>
          <a:bodyPr/>
          <a:lstStyle/>
          <a:p>
            <a:r>
              <a:rPr lang="en-US" dirty="0"/>
              <a:t>Event handlers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28656D-4C73-4FAC-A843-8F96B173C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318" y="1952959"/>
            <a:ext cx="6741405" cy="2004301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06FA7B-243F-40DF-BD48-31ABF7E76367}"/>
              </a:ext>
            </a:extLst>
          </p:cNvPr>
          <p:cNvCxnSpPr/>
          <p:nvPr/>
        </p:nvCxnSpPr>
        <p:spPr>
          <a:xfrm>
            <a:off x="2699133" y="947451"/>
            <a:ext cx="462708" cy="1057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633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29568-94D5-4EAE-92A2-524A280A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62" y="0"/>
            <a:ext cx="10329231" cy="868764"/>
          </a:xfrm>
        </p:spPr>
        <p:txBody>
          <a:bodyPr/>
          <a:lstStyle/>
          <a:p>
            <a:r>
              <a:rPr lang="en-US" dirty="0"/>
              <a:t>User 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646FC-AE90-4BA1-B45F-17EFCF3BA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704" y="1265180"/>
            <a:ext cx="4975254" cy="2739483"/>
          </a:xfrm>
        </p:spPr>
      </p:pic>
    </p:spTree>
    <p:extLst>
      <p:ext uri="{BB962C8B-B14F-4D97-AF65-F5344CB8AC3E}">
        <p14:creationId xmlns:p14="http://schemas.microsoft.com/office/powerpoint/2010/main" val="296698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9A55-2049-48E7-8C22-E9B18F91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9781"/>
          </a:xfrm>
        </p:spPr>
        <p:txBody>
          <a:bodyPr/>
          <a:lstStyle/>
          <a:p>
            <a:r>
              <a:rPr lang="en-US" dirty="0"/>
              <a:t>User form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D585C-C02A-4A17-AEDC-D7FC26057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1518"/>
            <a:ext cx="10515600" cy="5185445"/>
          </a:xfrm>
        </p:spPr>
        <p:txBody>
          <a:bodyPr/>
          <a:lstStyle/>
          <a:p>
            <a:r>
              <a:rPr lang="en-US" dirty="0"/>
              <a:t>1)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580AF-C7D1-4042-AC53-CA0A2D545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137" y="1110646"/>
            <a:ext cx="3646583" cy="2609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A6EFBB-C491-4F08-90B8-D9ED0C181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382" y="3838967"/>
            <a:ext cx="4376248" cy="289308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18D4D3-DAB5-4700-B3A7-EFF2D360533F}"/>
              </a:ext>
            </a:extLst>
          </p:cNvPr>
          <p:cNvCxnSpPr/>
          <p:nvPr/>
        </p:nvCxnSpPr>
        <p:spPr>
          <a:xfrm flipH="1">
            <a:off x="2391578" y="5563518"/>
            <a:ext cx="826265" cy="128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762495-40B2-440E-AAB7-77CAE678189F}"/>
              </a:ext>
            </a:extLst>
          </p:cNvPr>
          <p:cNvSpPr txBox="1"/>
          <p:nvPr/>
        </p:nvSpPr>
        <p:spPr>
          <a:xfrm>
            <a:off x="330505" y="5563518"/>
            <a:ext cx="2192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one has their name. Remember the name coz we will use it later</a:t>
            </a:r>
          </a:p>
        </p:txBody>
      </p:sp>
    </p:spTree>
    <p:extLst>
      <p:ext uri="{BB962C8B-B14F-4D97-AF65-F5344CB8AC3E}">
        <p14:creationId xmlns:p14="http://schemas.microsoft.com/office/powerpoint/2010/main" val="769853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6D91E-6A0A-4B41-B30F-8FB3A5A80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466" y="484742"/>
            <a:ext cx="10395333" cy="5692221"/>
          </a:xfrm>
        </p:spPr>
        <p:txBody>
          <a:bodyPr/>
          <a:lstStyle/>
          <a:p>
            <a:r>
              <a:rPr lang="en-US" dirty="0"/>
              <a:t>3)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5) </a:t>
            </a:r>
          </a:p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47B18-F0E0-40CF-87F2-7046E8F9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88" y="341523"/>
            <a:ext cx="3892569" cy="1963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654DAF-EE6F-4C85-B50D-D8EDFACAAD81}"/>
              </a:ext>
            </a:extLst>
          </p:cNvPr>
          <p:cNvSpPr txBox="1"/>
          <p:nvPr/>
        </p:nvSpPr>
        <p:spPr>
          <a:xfrm>
            <a:off x="6096000" y="1096548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 button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A519D0-089C-453A-AFF3-90BA5684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270" y="2784655"/>
            <a:ext cx="3686404" cy="1767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3E8C1-8D3D-4349-ACAE-09E8D0CCC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625" y="4738382"/>
            <a:ext cx="1826983" cy="1917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7F90B1-D1ED-4387-9FB3-05D859229B63}"/>
              </a:ext>
            </a:extLst>
          </p:cNvPr>
          <p:cNvSpPr txBox="1"/>
          <p:nvPr/>
        </p:nvSpPr>
        <p:spPr>
          <a:xfrm>
            <a:off x="4461831" y="5343181"/>
            <a:ext cx="15129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“Mul” will be selected if we put value as “True”</a:t>
            </a:r>
          </a:p>
        </p:txBody>
      </p:sp>
    </p:spTree>
    <p:extLst>
      <p:ext uri="{BB962C8B-B14F-4D97-AF65-F5344CB8AC3E}">
        <p14:creationId xmlns:p14="http://schemas.microsoft.com/office/powerpoint/2010/main" val="4285550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442C7-D43C-4546-A542-E1EEBD0FC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484" y="275422"/>
            <a:ext cx="10384316" cy="5901541"/>
          </a:xfrm>
        </p:spPr>
        <p:txBody>
          <a:bodyPr/>
          <a:lstStyle/>
          <a:p>
            <a:r>
              <a:rPr lang="en-US" dirty="0"/>
              <a:t>6)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7) Update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17321-4A93-4C81-AD73-8DC90849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38" y="275422"/>
            <a:ext cx="3183874" cy="25070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2D616D-061A-4644-9479-0C9C350CC793}"/>
              </a:ext>
            </a:extLst>
          </p:cNvPr>
          <p:cNvCxnSpPr/>
          <p:nvPr/>
        </p:nvCxnSpPr>
        <p:spPr>
          <a:xfrm flipV="1">
            <a:off x="2610998" y="1795749"/>
            <a:ext cx="4560983" cy="99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05B60B0-57AD-48A9-8FCA-0C7B11D717F1}"/>
              </a:ext>
            </a:extLst>
          </p:cNvPr>
          <p:cNvSpPr txBox="1"/>
          <p:nvPr/>
        </p:nvSpPr>
        <p:spPr>
          <a:xfrm>
            <a:off x="7171981" y="1528968"/>
            <a:ext cx="356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Rename it if you want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EDCB56-81E7-4504-BE8F-4CAFDC761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781" y="3389374"/>
            <a:ext cx="3179199" cy="34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6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A3DD6-CDC0-463E-930A-4C7334F73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708" y="407624"/>
            <a:ext cx="10891092" cy="5769339"/>
          </a:xfrm>
        </p:spPr>
        <p:txBody>
          <a:bodyPr/>
          <a:lstStyle/>
          <a:p>
            <a:r>
              <a:rPr lang="en-US" dirty="0"/>
              <a:t>8) Insert a module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8AC55-07EF-4C58-B45C-B02D58655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801" y="307410"/>
            <a:ext cx="3956433" cy="2878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2E476-93AD-44EE-8707-2EC156EDC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786" y="3956294"/>
            <a:ext cx="4368935" cy="274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72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444DF-AE28-47AB-B66F-B939990F3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59" y="506776"/>
            <a:ext cx="10858041" cy="5670187"/>
          </a:xfrm>
        </p:spPr>
        <p:txBody>
          <a:bodyPr/>
          <a:lstStyle/>
          <a:p>
            <a:r>
              <a:rPr lang="en-US" dirty="0"/>
              <a:t>10)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11)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4A49C-6453-4ED5-96C0-27A17B38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28" y="583894"/>
            <a:ext cx="5037631" cy="244574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37C150-2D98-4071-B590-56CCF302195D}"/>
              </a:ext>
            </a:extLst>
          </p:cNvPr>
          <p:cNvCxnSpPr/>
          <p:nvPr/>
        </p:nvCxnSpPr>
        <p:spPr>
          <a:xfrm>
            <a:off x="2710149" y="1806766"/>
            <a:ext cx="4594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0E7A46-4B23-49D5-BC98-66B2EF6D4F81}"/>
              </a:ext>
            </a:extLst>
          </p:cNvPr>
          <p:cNvSpPr txBox="1"/>
          <p:nvPr/>
        </p:nvSpPr>
        <p:spPr>
          <a:xfrm>
            <a:off x="7315200" y="1553378"/>
            <a:ext cx="1861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</a:t>
            </a:r>
            <a:r>
              <a:rPr lang="en-US" dirty="0" err="1"/>
              <a:t>ThisWorkbook</a:t>
            </a:r>
            <a:r>
              <a:rPr lang="en-US" dirty="0"/>
              <a:t>”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069D11-F668-4B82-889F-AE5F3AF534B3}"/>
              </a:ext>
            </a:extLst>
          </p:cNvPr>
          <p:cNvCxnSpPr/>
          <p:nvPr/>
        </p:nvCxnSpPr>
        <p:spPr>
          <a:xfrm>
            <a:off x="3778786" y="1134737"/>
            <a:ext cx="3393195" cy="517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D52E08-66CD-4847-9F0B-3D60F18273D8}"/>
              </a:ext>
            </a:extLst>
          </p:cNvPr>
          <p:cNvCxnSpPr/>
          <p:nvPr/>
        </p:nvCxnSpPr>
        <p:spPr>
          <a:xfrm>
            <a:off x="5299113" y="4720729"/>
            <a:ext cx="896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87A23EB-5E67-47E9-A471-A22DB8100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18" y="3766160"/>
            <a:ext cx="3142515" cy="19091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A054E6-5136-42F9-8F1A-635892C5D372}"/>
              </a:ext>
            </a:extLst>
          </p:cNvPr>
          <p:cNvSpPr txBox="1"/>
          <p:nvPr/>
        </p:nvSpPr>
        <p:spPr>
          <a:xfrm>
            <a:off x="2316974" y="5827693"/>
            <a:ext cx="626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workbook open, it will run </a:t>
            </a:r>
            <a:r>
              <a:rPr lang="en-US" dirty="0" err="1"/>
              <a:t>Runform</a:t>
            </a:r>
            <a:r>
              <a:rPr lang="en-US" dirty="0"/>
              <a:t>() which will run the userform1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1F490F-4CDF-457B-A7AB-3F2AA854B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157" y="3766160"/>
            <a:ext cx="3888956" cy="164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4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E93FA-74FD-4AE5-A04A-5D4E181B1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vs Relative Macro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D5FB2-CB3B-417E-8D8D-8C35129C4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here to enable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review the code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AF2F4-0B12-481B-B099-2BB13E96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071" y="1565798"/>
            <a:ext cx="5300318" cy="511552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A9B6BC-A4FE-40DE-8957-EDBE9B03EEC8}"/>
              </a:ext>
            </a:extLst>
          </p:cNvPr>
          <p:cNvCxnSpPr>
            <a:cxnSpLocks/>
          </p:cNvCxnSpPr>
          <p:nvPr/>
        </p:nvCxnSpPr>
        <p:spPr>
          <a:xfrm>
            <a:off x="4043190" y="2148289"/>
            <a:ext cx="3679634" cy="517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DCB8B9-6876-4BEB-8D03-E491980D5825}"/>
              </a:ext>
            </a:extLst>
          </p:cNvPr>
          <p:cNvCxnSpPr>
            <a:cxnSpLocks/>
          </p:cNvCxnSpPr>
          <p:nvPr/>
        </p:nvCxnSpPr>
        <p:spPr>
          <a:xfrm flipV="1">
            <a:off x="3833870" y="2988746"/>
            <a:ext cx="2886419" cy="113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3185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3EAA8-285B-4C28-992A-9B8308F52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46" y="517793"/>
            <a:ext cx="10670754" cy="5659170"/>
          </a:xfrm>
        </p:spPr>
        <p:txBody>
          <a:bodyPr/>
          <a:lstStyle/>
          <a:p>
            <a:r>
              <a:rPr lang="en-US" dirty="0"/>
              <a:t>12) insert a button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86B6D-E980-4927-BE89-B7E42DF4F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95" y="517793"/>
            <a:ext cx="3233284" cy="2307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0BC1D-2D69-41AB-A28B-F179ADC8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495" y="3446482"/>
            <a:ext cx="3233284" cy="284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33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56AEA-249C-4B7C-87F8-BA8B13714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573" y="473725"/>
            <a:ext cx="10979227" cy="5703238"/>
          </a:xfrm>
        </p:spPr>
        <p:txBody>
          <a:bodyPr/>
          <a:lstStyle/>
          <a:p>
            <a:r>
              <a:rPr lang="en-US" dirty="0"/>
              <a:t>13)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27F5A-63FA-4880-BEAF-A4969FC23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581" y="681038"/>
            <a:ext cx="5166911" cy="28550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1559F7-15EA-4501-8293-C2A58E4891DC}"/>
              </a:ext>
            </a:extLst>
          </p:cNvPr>
          <p:cNvCxnSpPr/>
          <p:nvPr/>
        </p:nvCxnSpPr>
        <p:spPr>
          <a:xfrm>
            <a:off x="6676222" y="1553378"/>
            <a:ext cx="1013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0F55ADE-C9CB-4582-85FD-12B11341306F}"/>
              </a:ext>
            </a:extLst>
          </p:cNvPr>
          <p:cNvSpPr txBox="1"/>
          <p:nvPr/>
        </p:nvSpPr>
        <p:spPr>
          <a:xfrm>
            <a:off x="7855027" y="1299990"/>
            <a:ext cx="3811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whether the input value is valid or not. If it’s invalid, show warning message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5629CC-2547-4F19-BDF6-F500075A0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396" y="3886229"/>
            <a:ext cx="4520826" cy="283678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6C3CA3-14A5-4597-B8B1-A0881361DBC8}"/>
              </a:ext>
            </a:extLst>
          </p:cNvPr>
          <p:cNvCxnSpPr/>
          <p:nvPr/>
        </p:nvCxnSpPr>
        <p:spPr>
          <a:xfrm flipH="1">
            <a:off x="6389783" y="2313542"/>
            <a:ext cx="2544897" cy="319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676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576BB-7589-4684-B604-6AD076044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Combo boxes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10459B-DB3A-400A-BC0B-0CA0FEEE5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205" y="1792575"/>
            <a:ext cx="7329035" cy="4351338"/>
          </a:xfrm>
        </p:spPr>
      </p:pic>
    </p:spTree>
    <p:extLst>
      <p:ext uri="{BB962C8B-B14F-4D97-AF65-F5344CB8AC3E}">
        <p14:creationId xmlns:p14="http://schemas.microsoft.com/office/powerpoint/2010/main" val="1482561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5F73B-99B9-4F6F-80D9-017502920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808" y="0"/>
            <a:ext cx="10428383" cy="901815"/>
          </a:xfrm>
        </p:spPr>
        <p:txBody>
          <a:bodyPr/>
          <a:lstStyle/>
          <a:p>
            <a:r>
              <a:rPr lang="en-US" dirty="0"/>
              <a:t>Combo box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6FCC4-BDDD-4146-B2A9-39EE667435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3895" y="901815"/>
            <a:ext cx="10769906" cy="5275148"/>
          </a:xfrm>
        </p:spPr>
        <p:txBody>
          <a:bodyPr/>
          <a:lstStyle/>
          <a:p>
            <a:r>
              <a:rPr lang="en-US" dirty="0"/>
              <a:t>1)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383EBB-2EDE-4DC8-AEFE-39A465FD5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7063" y="763731"/>
            <a:ext cx="3526060" cy="28857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62FC31-4886-4B80-B1C7-A1B2610D3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063" y="4029273"/>
            <a:ext cx="4510248" cy="266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258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12D1-0066-42AB-B913-4E3D1A9D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VBA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D764B1-57AF-4B50-A8C7-62EBAB7AB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539" y="2167731"/>
            <a:ext cx="6010275" cy="3667125"/>
          </a:xfrm>
        </p:spPr>
      </p:pic>
    </p:spTree>
    <p:extLst>
      <p:ext uri="{BB962C8B-B14F-4D97-AF65-F5344CB8AC3E}">
        <p14:creationId xmlns:p14="http://schemas.microsoft.com/office/powerpoint/2010/main" val="164097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5C23-5F1C-45D5-B592-43D85580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5824"/>
            <a:ext cx="10515600" cy="1325563"/>
          </a:xfrm>
        </p:spPr>
        <p:txBody>
          <a:bodyPr/>
          <a:lstStyle/>
          <a:p>
            <a:r>
              <a:rPr lang="en-US" dirty="0"/>
              <a:t>Subroutines and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1696E3-EB29-4EF5-A0F2-AE0E478D9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05" y="2310177"/>
            <a:ext cx="5463534" cy="406858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BD638-721F-4F67-87D2-0E9902DB3B38}"/>
              </a:ext>
            </a:extLst>
          </p:cNvPr>
          <p:cNvSpPr txBox="1"/>
          <p:nvPr/>
        </p:nvSpPr>
        <p:spPr>
          <a:xfrm>
            <a:off x="573795" y="1488598"/>
            <a:ext cx="247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subroutines: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6F4D97-B54D-41AD-B0D8-0B0D5AB216B2}"/>
              </a:ext>
            </a:extLst>
          </p:cNvPr>
          <p:cNvCxnSpPr>
            <a:cxnSpLocks/>
          </p:cNvCxnSpPr>
          <p:nvPr/>
        </p:nvCxnSpPr>
        <p:spPr>
          <a:xfrm flipV="1">
            <a:off x="3933022" y="4395730"/>
            <a:ext cx="3249976" cy="1112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677ADF1-C04F-4783-9E8F-54BF98B2859E}"/>
              </a:ext>
            </a:extLst>
          </p:cNvPr>
          <p:cNvSpPr txBox="1"/>
          <p:nvPr/>
        </p:nvSpPr>
        <p:spPr>
          <a:xfrm>
            <a:off x="7304182" y="4021157"/>
            <a:ext cx="3723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the cases, user no need to provide any arguments </a:t>
            </a:r>
          </a:p>
        </p:txBody>
      </p:sp>
    </p:spTree>
    <p:extLst>
      <p:ext uri="{BB962C8B-B14F-4D97-AF65-F5344CB8AC3E}">
        <p14:creationId xmlns:p14="http://schemas.microsoft.com/office/powerpoint/2010/main" val="3719708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870E-34EC-4CCE-B693-F3F53AF7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43" y="157293"/>
            <a:ext cx="10515600" cy="1325563"/>
          </a:xfrm>
        </p:spPr>
        <p:txBody>
          <a:bodyPr/>
          <a:lstStyle/>
          <a:p>
            <a:r>
              <a:rPr lang="en-US" dirty="0"/>
              <a:t>Example of subroutine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F3BBBD-B1CF-41D2-B109-EF60BDC71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04" y="1728898"/>
            <a:ext cx="7076235" cy="32066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321EB-AB4C-4923-92A1-B87809562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280" y="2492025"/>
            <a:ext cx="3973416" cy="19138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DD9D6-8823-4A0F-A6FA-56912D9B1311}"/>
              </a:ext>
            </a:extLst>
          </p:cNvPr>
          <p:cNvCxnSpPr>
            <a:cxnSpLocks/>
          </p:cNvCxnSpPr>
          <p:nvPr/>
        </p:nvCxnSpPr>
        <p:spPr>
          <a:xfrm flipV="1">
            <a:off x="6610120" y="3332228"/>
            <a:ext cx="1233890" cy="96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177B29-9555-41EA-9615-F08E6CFB9B8A}"/>
              </a:ext>
            </a:extLst>
          </p:cNvPr>
          <p:cNvCxnSpPr>
            <a:cxnSpLocks/>
          </p:cNvCxnSpPr>
          <p:nvPr/>
        </p:nvCxnSpPr>
        <p:spPr>
          <a:xfrm>
            <a:off x="6345716" y="3928291"/>
            <a:ext cx="1498294" cy="1007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D87AB18-7DE0-4E9D-8F67-8B5E9A7AC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223" y="4777133"/>
            <a:ext cx="1702582" cy="195365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FF96EF-BA79-4791-B1FA-B61602E15B7B}"/>
              </a:ext>
            </a:extLst>
          </p:cNvPr>
          <p:cNvCxnSpPr>
            <a:cxnSpLocks/>
          </p:cNvCxnSpPr>
          <p:nvPr/>
        </p:nvCxnSpPr>
        <p:spPr>
          <a:xfrm flipV="1">
            <a:off x="4979624" y="1885371"/>
            <a:ext cx="2875599" cy="90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DF5A267-F8D3-4C9F-8B0D-D5C48B15935E}"/>
              </a:ext>
            </a:extLst>
          </p:cNvPr>
          <p:cNvSpPr txBox="1"/>
          <p:nvPr/>
        </p:nvSpPr>
        <p:spPr>
          <a:xfrm>
            <a:off x="8020280" y="1728898"/>
            <a:ext cx="305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capture any syntax error</a:t>
            </a:r>
          </a:p>
        </p:txBody>
      </p:sp>
    </p:spTree>
    <p:extLst>
      <p:ext uri="{BB962C8B-B14F-4D97-AF65-F5344CB8AC3E}">
        <p14:creationId xmlns:p14="http://schemas.microsoft.com/office/powerpoint/2010/main" val="114044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66A1-3D90-4112-A1E4-E5C1691BA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00" y="365125"/>
            <a:ext cx="10449499" cy="6463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subroutine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0605E1-325F-4600-A29B-FB388A3CB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00" y="1476224"/>
            <a:ext cx="6247941" cy="274874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A014E8-50EC-4826-ADE4-BEDF9BF1BF65}"/>
              </a:ext>
            </a:extLst>
          </p:cNvPr>
          <p:cNvCxnSpPr>
            <a:cxnSpLocks/>
          </p:cNvCxnSpPr>
          <p:nvPr/>
        </p:nvCxnSpPr>
        <p:spPr>
          <a:xfrm>
            <a:off x="5310130" y="2357610"/>
            <a:ext cx="2864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11CFF0-AA5C-41CC-9FE5-80D667A24523}"/>
              </a:ext>
            </a:extLst>
          </p:cNvPr>
          <p:cNvSpPr txBox="1"/>
          <p:nvPr/>
        </p:nvSpPr>
        <p:spPr>
          <a:xfrm>
            <a:off x="8328751" y="2034444"/>
            <a:ext cx="2027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print the result in active cell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1B845D-BCB9-4704-984A-0ACEA35D2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10" y="4563116"/>
            <a:ext cx="4104546" cy="201601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612767-4C38-4A14-BCA3-0049DDA4091E}"/>
              </a:ext>
            </a:extLst>
          </p:cNvPr>
          <p:cNvCxnSpPr>
            <a:cxnSpLocks/>
          </p:cNvCxnSpPr>
          <p:nvPr/>
        </p:nvCxnSpPr>
        <p:spPr>
          <a:xfrm>
            <a:off x="4426944" y="5547253"/>
            <a:ext cx="2864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A1076B-E7D2-48CC-87BD-E851BCC1858B}"/>
              </a:ext>
            </a:extLst>
          </p:cNvPr>
          <p:cNvSpPr txBox="1"/>
          <p:nvPr/>
        </p:nvSpPr>
        <p:spPr>
          <a:xfrm>
            <a:off x="7315198" y="5348685"/>
            <a:ext cx="454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input from A1 cell instead of </a:t>
            </a:r>
            <a:r>
              <a:rPr lang="en-US" dirty="0" err="1"/>
              <a:t>inputbox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010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22529</TotalTime>
  <Words>789</Words>
  <Application>Microsoft Office PowerPoint</Application>
  <PresentationFormat>Widescreen</PresentationFormat>
  <Paragraphs>157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Arial</vt:lpstr>
      <vt:lpstr>Calibri</vt:lpstr>
      <vt:lpstr>Calibri Light</vt:lpstr>
      <vt:lpstr>Office Theme</vt:lpstr>
      <vt:lpstr>VBA</vt:lpstr>
      <vt:lpstr>What is VBA?</vt:lpstr>
      <vt:lpstr>To turn on Developer</vt:lpstr>
      <vt:lpstr>VBA file format </vt:lpstr>
      <vt:lpstr>Absolute vs Relative Macro</vt:lpstr>
      <vt:lpstr>VBA Operators</vt:lpstr>
      <vt:lpstr>Subroutines and Functions</vt:lpstr>
      <vt:lpstr>Example of subroutine</vt:lpstr>
      <vt:lpstr>Example of subroutine 1</vt:lpstr>
      <vt:lpstr>How to troubleshoot subroutine</vt:lpstr>
      <vt:lpstr>How to troubleshoot function</vt:lpstr>
      <vt:lpstr>Functions</vt:lpstr>
      <vt:lpstr>Example of functions</vt:lpstr>
      <vt:lpstr>Can borrow excel functions as well…</vt:lpstr>
      <vt:lpstr>Convert a user-defined function to excel add-in</vt:lpstr>
      <vt:lpstr>Continue..</vt:lpstr>
      <vt:lpstr>Modular programming</vt:lpstr>
      <vt:lpstr>Practical example….</vt:lpstr>
      <vt:lpstr>Variable scope </vt:lpstr>
      <vt:lpstr>Objects, properties, method and events</vt:lpstr>
      <vt:lpstr>Continue..</vt:lpstr>
      <vt:lpstr>Conditional (if,else) statement</vt:lpstr>
      <vt:lpstr>Iteration(Do loop)</vt:lpstr>
      <vt:lpstr>Iteration (For..Next)</vt:lpstr>
      <vt:lpstr>Array vs vector  in excel</vt:lpstr>
      <vt:lpstr>Arrays in VBA</vt:lpstr>
      <vt:lpstr>Import excel array to VBA or vice versera</vt:lpstr>
      <vt:lpstr>Using arrays in subroutines and functions</vt:lpstr>
      <vt:lpstr>Array function</vt:lpstr>
      <vt:lpstr>Extract diagonal elements from a square matrix</vt:lpstr>
      <vt:lpstr>ReDim Preserver</vt:lpstr>
      <vt:lpstr>Use string in VBA</vt:lpstr>
      <vt:lpstr>VBA example of array function for separating strings</vt:lpstr>
      <vt:lpstr>Exporting data from excel to .txt file</vt:lpstr>
      <vt:lpstr>Importing data from .txt files</vt:lpstr>
      <vt:lpstr>worksheet</vt:lpstr>
      <vt:lpstr>Iteration through worksheet</vt:lpstr>
      <vt:lpstr>All about workbooks</vt:lpstr>
      <vt:lpstr>Continue…</vt:lpstr>
      <vt:lpstr>Advanced input boxes</vt:lpstr>
      <vt:lpstr>Continue…</vt:lpstr>
      <vt:lpstr>Advanced messagebox</vt:lpstr>
      <vt:lpstr>Event handlers</vt:lpstr>
      <vt:lpstr>User form</vt:lpstr>
      <vt:lpstr>User form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Combo boxes</vt:lpstr>
      <vt:lpstr>Combo box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VBA</dc:title>
  <dc:creator>Liu, Xu</dc:creator>
  <cp:lastModifiedBy>Liu, Xu</cp:lastModifiedBy>
  <cp:revision>121</cp:revision>
  <dcterms:created xsi:type="dcterms:W3CDTF">2021-12-16T09:00:41Z</dcterms:created>
  <dcterms:modified xsi:type="dcterms:W3CDTF">2022-01-21T08:44:59Z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4e4cbe8-b4f6-45dc-bcba-6123dfd2d8bf_Enabled">
    <vt:lpwstr>true</vt:lpwstr>
  </property>
  <property fmtid="{D5CDD505-2E9C-101B-9397-08002B2CF9AE}" pid="3" name="MSIP_Label_64e4cbe8-b4f6-45dc-bcba-6123dfd2d8bf_SetDate">
    <vt:lpwstr>2021-12-23T23:27:18Z</vt:lpwstr>
  </property>
  <property fmtid="{D5CDD505-2E9C-101B-9397-08002B2CF9AE}" pid="4" name="MSIP_Label_64e4cbe8-b4f6-45dc-bcba-6123dfd2d8bf_Method">
    <vt:lpwstr>Privileged</vt:lpwstr>
  </property>
  <property fmtid="{D5CDD505-2E9C-101B-9397-08002B2CF9AE}" pid="5" name="MSIP_Label_64e4cbe8-b4f6-45dc-bcba-6123dfd2d8bf_Name">
    <vt:lpwstr>Non-Business-AIP 2.0</vt:lpwstr>
  </property>
  <property fmtid="{D5CDD505-2E9C-101B-9397-08002B2CF9AE}" pid="6" name="MSIP_Label_64e4cbe8-b4f6-45dc-bcba-6123dfd2d8bf_SiteId">
    <vt:lpwstr>3dd8961f-e488-4e60-8e11-a82d994e183d</vt:lpwstr>
  </property>
  <property fmtid="{D5CDD505-2E9C-101B-9397-08002B2CF9AE}" pid="7" name="MSIP_Label_64e4cbe8-b4f6-45dc-bcba-6123dfd2d8bf_ActionId">
    <vt:lpwstr>8855ebfb-75d0-440a-b764-c1553aa1f202</vt:lpwstr>
  </property>
  <property fmtid="{D5CDD505-2E9C-101B-9397-08002B2CF9AE}" pid="8" name="MSIP_Label_64e4cbe8-b4f6-45dc-bcba-6123dfd2d8bf_ContentBits">
    <vt:lpwstr>0</vt:lpwstr>
  </property>
</Properties>
</file>